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60" r:id="rId6"/>
    <p:sldId id="259" r:id="rId7"/>
    <p:sldId id="261" r:id="rId8"/>
    <p:sldId id="281" r:id="rId9"/>
    <p:sldId id="28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76" r:id="rId26"/>
    <p:sldId id="278" r:id="rId27"/>
    <p:sldId id="279" r:id="rId2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CBF76E-B0B7-44CA-B694-2805335C7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E3BCDD7-CC51-405B-A622-9FEE2F6C5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28B57D4-A28B-4D2D-B0D5-332A0A45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A594A6-90B5-4AAB-B9DD-F18421396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5C68C86-060A-428B-BAA7-60F37954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25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098CD2-C7C3-47C6-A9CB-8233FA0E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1A052F7-F496-4DFF-B28C-42EF96F3D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E206EB6-0C3B-4835-9325-A0EE3389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B70FAF4-073B-4860-A70B-E393E424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1DF3621-0959-4B6F-9951-4C44DE60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26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1D3106F-DBEC-4A2E-97AB-0C76FFD089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1319D1C-0D36-403D-A209-DCF0596CE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B61D57-EE78-400C-AD1F-328DDF56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3A8255A-C1A0-49A8-9B18-27D84898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F8889DD-4E18-4464-A243-F54895E6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2425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02EEE9-FF2E-4EC9-8427-1E04B0AF4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F8F655-A6B4-4743-83CA-93FEE4336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C2EC69-1DD4-4975-853C-98FAA2EC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9531CB-79BB-4B31-85D2-026952715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B080FE0-DEAD-475C-8820-7F6E1DF2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761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EFD447-454B-474B-A13B-8E4A9D38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180C856-36C1-4279-9C6B-2DBBA5055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4662AC-798D-4360-98D6-82835478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319E42-6E3E-4EC7-B633-61DA22230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E95B37-13F0-4B79-9B5D-FDAD8661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260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A9A9CE-97D3-4A25-8835-F4018993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5D4449-A262-4100-BB4A-0ADF52305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671258A-51CA-473F-A43E-7C9BD8282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6A4BCAA-B21C-4D3A-97BE-3915AE31B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836F205-F374-42F7-8CE7-81A9C4A8E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DB53BB-A7D0-4747-973E-DB796898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302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00BF5A-0FB9-439F-A486-A01CBE727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8B4A895-3D9B-4FF7-B264-D6A6CCC89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9BC322B-B995-4207-9E2B-7C0CD3C41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93FCEB2-BF1A-464C-9F7E-32DAC6EED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B6E5A14-5613-480B-B816-1DA3AD628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B6936BD-9EE6-40CE-8700-CCF7C376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BF577AF-6677-4A24-A684-B450E844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8C016FE-21A9-4E5F-BF7B-4318EBC9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556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F459B2-DE94-47B4-B2CA-7B359A4C0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D11BF57-C02F-4F01-85A0-DCC0E539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DBF9C7D-0BC2-4FC0-A341-49A4C23C2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7391CBA-C452-4FDB-A4DB-649C36DD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797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6A58136-DC75-4F5E-AC52-D37E31BC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CD003E3-14B2-4B48-94AF-B5D9B2C6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21CE93-B437-426D-9FCB-26B7A05F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5914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D37B72-F2A5-4C62-A35C-3495F2F18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03B955-0A69-451D-8206-1FB624FE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D077814-7027-473E-B140-5FB5B4A4D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696AE92-F79E-4D6C-B5E4-1957AF3F0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77BF35C-3EB4-4793-B992-EECE0B0D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D0F5C7B-9284-4BB5-AF0D-69B77510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297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05323A-1737-474A-9882-9A5B54B3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7545732-AFFA-49A4-B676-6719AF52C2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3921CD5-E8F6-4F8B-88FF-E9253EA68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4F8BF0F-8B56-49FF-931F-D529BAB00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86CF60B-F2FB-4750-A2B8-080BC55F7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404102A-AC87-44CF-BFA9-D1B9670C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829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ACD28E6-6D31-4751-8B57-06D2ED38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FD2F5AC-065B-4BA1-9C1D-BAA387018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ACC3B9-593F-406F-A6BE-636A0324F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EDA7C-8312-4E69-A416-531CABE255BB}" type="datetimeFigureOut">
              <a:rPr lang="nb-NO" smtClean="0"/>
              <a:t>20.04.2020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FF55DF-8BF4-4334-B68A-C2C231A4A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1DC353-9514-4481-9058-D7E3F8DAB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7CF05-5602-44C8-95A6-E3AC658F4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443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youtube.com/watch?v=A0O0lBKaQW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kmspeider.no/aktiviteter/seljefloyte-article637-871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tahua013@osloskolen.no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sos-barnebyer.no/skole-og-barnehage/lag-en-regnbu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file:///C:\Users\tahua013\Desktop\Fototegneserie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98sNVKTIq1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gqrO-zc55UA&amp;t=12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hyperlink" Target="https://www.youtube.com/watch?v=FaUFYpwoPe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85A_F7_N3t0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hyperlink" Target="https://www.youtube.com/watch?v=y6eLUFOz-RE" TargetMode="External"/><Relationship Id="rId9" Type="http://schemas.openxmlformats.org/officeDocument/2006/relationships/hyperlink" Target="https://www.youtube.com/watch?v=Mki5PsOkuw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F162EC-E961-4F78-8A28-37771AEC8E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Kunst og håndverk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C6E437B-D51A-4855-8612-037DA1BA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395713" cy="1655762"/>
          </a:xfrm>
        </p:spPr>
        <p:txBody>
          <a:bodyPr/>
          <a:lstStyle/>
          <a:p>
            <a:pPr algn="r"/>
            <a:r>
              <a:rPr lang="nb-NO" dirty="0"/>
              <a:t>Oppgaver til mellomtrinnet</a:t>
            </a:r>
          </a:p>
        </p:txBody>
      </p:sp>
    </p:spTree>
    <p:extLst>
      <p:ext uri="{BB962C8B-B14F-4D97-AF65-F5344CB8AC3E}">
        <p14:creationId xmlns:p14="http://schemas.microsoft.com/office/powerpoint/2010/main" val="324804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BC0CC1-2D4A-4188-AB35-17BF66FA2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Collage!</a:t>
            </a:r>
          </a:p>
        </p:txBody>
      </p:sp>
      <p:pic>
        <p:nvPicPr>
          <p:cNvPr id="4" name="Plassholder for innhold 15">
            <a:extLst>
              <a:ext uri="{FF2B5EF4-FFF2-40B4-BE49-F238E27FC236}">
                <a16:creationId xmlns:a16="http://schemas.microsoft.com/office/drawing/2014/main" id="{BD99B84A-AED6-406E-8946-FA3F0F963D6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" r="2" b="3916"/>
          <a:stretch/>
        </p:blipFill>
        <p:spPr bwMode="auto">
          <a:xfrm>
            <a:off x="20" y="10"/>
            <a:ext cx="7534636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2702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6A746A-4E34-4702-870D-453B18A11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634181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Hva er en collage/ «kollasj»?</a:t>
            </a:r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CC71D4F2-45C6-4E33-AC3F-AC636C90E55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1" r="14795"/>
          <a:stretch/>
        </p:blipFill>
        <p:spPr bwMode="auto">
          <a:xfrm>
            <a:off x="20" y="-154735"/>
            <a:ext cx="4635571" cy="6857990"/>
          </a:xfrm>
          <a:prstGeom prst="rect">
            <a:avLst/>
          </a:prstGeom>
          <a:noFill/>
          <a:effectLst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63D504F-BA65-4634-BED4-90DC5E33B536}"/>
              </a:ext>
            </a:extLst>
          </p:cNvPr>
          <p:cNvSpPr txBox="1"/>
          <p:nvPr/>
        </p:nvSpPr>
        <p:spPr>
          <a:xfrm>
            <a:off x="4965431" y="3429000"/>
            <a:ext cx="6586489" cy="279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Du </a:t>
            </a:r>
            <a:r>
              <a:rPr lang="en-US" sz="2400" b="1" dirty="0" err="1"/>
              <a:t>trenger</a:t>
            </a:r>
            <a:r>
              <a:rPr lang="en-US" sz="2400" b="1" dirty="0"/>
              <a:t>: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Aviser</a:t>
            </a:r>
            <a:r>
              <a:rPr lang="en-US" sz="2400" dirty="0"/>
              <a:t> / </a:t>
            </a:r>
            <a:r>
              <a:rPr lang="en-US" sz="2400" dirty="0" err="1"/>
              <a:t>ukeblad</a:t>
            </a:r>
            <a:r>
              <a:rPr lang="en-US" sz="2400" dirty="0"/>
              <a:t> / </a:t>
            </a:r>
            <a:r>
              <a:rPr lang="en-US" sz="2400" dirty="0" err="1"/>
              <a:t>gamle</a:t>
            </a:r>
            <a:r>
              <a:rPr lang="en-US" sz="2400" dirty="0"/>
              <a:t> </a:t>
            </a:r>
            <a:r>
              <a:rPr lang="en-US" sz="2400" dirty="0" err="1"/>
              <a:t>bøker</a:t>
            </a:r>
            <a:endParaRPr lang="en-US" sz="24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Saks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Papirlim</a:t>
            </a:r>
            <a:endParaRPr lang="en-US" sz="24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Blyant</a:t>
            </a:r>
            <a:r>
              <a:rPr lang="en-US" sz="2400" dirty="0"/>
              <a:t> / </a:t>
            </a:r>
            <a:r>
              <a:rPr lang="en-US" sz="2400" dirty="0" err="1"/>
              <a:t>tusj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endParaRPr lang="en-US" sz="2400" cap="all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1862EA2-9C0D-487A-B847-12D55D8743C4}"/>
              </a:ext>
            </a:extLst>
          </p:cNvPr>
          <p:cNvSpPr txBox="1"/>
          <p:nvPr/>
        </p:nvSpPr>
        <p:spPr>
          <a:xfrm>
            <a:off x="5162844" y="2461846"/>
            <a:ext cx="595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Collage eller kollasj er et bilde, som er satt sammen av mindre utklipp, avisbiter, fotografier, tegninger, osv.</a:t>
            </a:r>
          </a:p>
        </p:txBody>
      </p:sp>
    </p:spTree>
    <p:extLst>
      <p:ext uri="{BB962C8B-B14F-4D97-AF65-F5344CB8AC3E}">
        <p14:creationId xmlns:p14="http://schemas.microsoft.com/office/powerpoint/2010/main" val="2510256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foto&#10;&#10;Automatisk generert beskrivelse">
            <a:extLst>
              <a:ext uri="{FF2B5EF4-FFF2-40B4-BE49-F238E27FC236}">
                <a16:creationId xmlns:a16="http://schemas.microsoft.com/office/drawing/2014/main" id="{4572963B-7A32-4A47-98A2-72C0C0E495B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" r="3" b="3"/>
          <a:stretch/>
        </p:blipFill>
        <p:spPr bwMode="auto">
          <a:xfrm>
            <a:off x="-34683" y="10"/>
            <a:ext cx="6924201" cy="6857990"/>
          </a:xfrm>
          <a:prstGeom prst="rect">
            <a:avLst/>
          </a:prstGeom>
          <a:noFill/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510FB5EA-2375-4A6C-9E01-0DB75210F70D}"/>
              </a:ext>
            </a:extLst>
          </p:cNvPr>
          <p:cNvSpPr txBox="1">
            <a:spLocks/>
          </p:cNvSpPr>
          <p:nvPr/>
        </p:nvSpPr>
        <p:spPr>
          <a:xfrm>
            <a:off x="6889518" y="121841"/>
            <a:ext cx="5302482" cy="72482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/>
              <a:t>Oppskrift</a:t>
            </a:r>
            <a:r>
              <a:rPr lang="en-US" sz="4800" dirty="0"/>
              <a:t>: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ECEB0D7-EE8C-4819-BE90-D457DC451EE7}"/>
              </a:ext>
            </a:extLst>
          </p:cNvPr>
          <p:cNvSpPr txBox="1"/>
          <p:nvPr/>
        </p:nvSpPr>
        <p:spPr>
          <a:xfrm>
            <a:off x="7073384" y="846667"/>
            <a:ext cx="4934749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Bradley Hand ITC" panose="03070402050302030203" pitchFamily="66" charset="0"/>
              </a:rPr>
              <a:t>Oppgaven er å lage portrett av et kjæledyr. Du kan bruke firkantede, runde, store, små, glatte eller krøllete papirbilder for å få fram motivet. </a:t>
            </a:r>
          </a:p>
          <a:p>
            <a:endParaRPr lang="nb-NO" dirty="0"/>
          </a:p>
          <a:p>
            <a:pPr>
              <a:lnSpc>
                <a:spcPct val="150000"/>
              </a:lnSpc>
            </a:pPr>
            <a:r>
              <a:rPr lang="nb-NO" b="1" dirty="0"/>
              <a:t>1. </a:t>
            </a:r>
            <a:r>
              <a:rPr lang="nb-NO" dirty="0"/>
              <a:t>Tegn kjæledyret ditt eller noen andre dyr. Når du er fornøyd med skissen tegner du den på A4 ark.</a:t>
            </a:r>
          </a:p>
          <a:p>
            <a:pPr>
              <a:lnSpc>
                <a:spcPct val="150000"/>
              </a:lnSpc>
            </a:pPr>
            <a:r>
              <a:rPr lang="nb-NO" b="1" dirty="0"/>
              <a:t>2.</a:t>
            </a:r>
            <a:r>
              <a:rPr lang="nb-NO" dirty="0"/>
              <a:t> Tegn alle delene på avis/ukeblad papir. Det er ekstra fint å velge sider med tekst på </a:t>
            </a:r>
          </a:p>
          <a:p>
            <a:pPr>
              <a:lnSpc>
                <a:spcPct val="150000"/>
              </a:lnSpc>
            </a:pPr>
            <a:r>
              <a:rPr lang="nb-NO" b="1" dirty="0"/>
              <a:t>3.</a:t>
            </a:r>
            <a:r>
              <a:rPr lang="nb-NO" dirty="0"/>
              <a:t> Klipp ut eller riv alle delene. Du finner ut hvilke farger og omtrentlig hvilken mengde med lapper du trenger for å lage bilde.</a:t>
            </a:r>
          </a:p>
          <a:p>
            <a:pPr>
              <a:lnSpc>
                <a:spcPct val="150000"/>
              </a:lnSpc>
            </a:pPr>
            <a:r>
              <a:rPr lang="nb-NO" b="1" dirty="0"/>
              <a:t>4.</a:t>
            </a:r>
            <a:r>
              <a:rPr lang="nb-NO" dirty="0"/>
              <a:t> Begynn å lime lappene på et ark. (Ha tegningen din ved siden av deg). </a:t>
            </a:r>
          </a:p>
          <a:p>
            <a:pPr>
              <a:lnSpc>
                <a:spcPct val="150000"/>
              </a:lnSpc>
            </a:pPr>
            <a:r>
              <a:rPr lang="nb-NO" b="1" dirty="0"/>
              <a:t>5.</a:t>
            </a:r>
            <a:r>
              <a:rPr lang="nb-NO" dirty="0"/>
              <a:t> Lag et overskrift - dyrenavn av bokstavene fra ukeblad/avis/bøker.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42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3114C1D9-F40E-4148-87A9-C90D36221FC4}"/>
              </a:ext>
            </a:extLst>
          </p:cNvPr>
          <p:cNvSpPr txBox="1">
            <a:spLocks/>
          </p:cNvSpPr>
          <p:nvPr/>
        </p:nvSpPr>
        <p:spPr>
          <a:xfrm>
            <a:off x="310551" y="0"/>
            <a:ext cx="672998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0000" kern="1200" dirty="0" err="1">
                <a:solidFill>
                  <a:schemeClr val="tx1"/>
                </a:solidFill>
                <a:latin typeface="Freestyle Script" panose="030804020302050B0404" pitchFamily="66" charset="0"/>
              </a:rPr>
              <a:t>Siluetten</a:t>
            </a:r>
            <a:endParaRPr lang="en-US" sz="10000" kern="1200" dirty="0">
              <a:solidFill>
                <a:schemeClr val="tx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5" name="Plassholder for innhold 5">
            <a:extLst>
              <a:ext uri="{FF2B5EF4-FFF2-40B4-BE49-F238E27FC236}">
                <a16:creationId xmlns:a16="http://schemas.microsoft.com/office/drawing/2014/main" id="{F7F171B4-9747-48AA-BFB7-213B637429B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7" r="2" b="25361"/>
          <a:stretch/>
        </p:blipFill>
        <p:spPr bwMode="auto">
          <a:xfrm>
            <a:off x="3825260" y="2298419"/>
            <a:ext cx="3910604" cy="2231126"/>
          </a:xfrm>
          <a:prstGeom prst="rect">
            <a:avLst/>
          </a:prstGeom>
          <a:noFill/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FD97D7D-B4FB-4BAE-9DE3-3141A415039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3" r="2" b="27032"/>
          <a:stretch/>
        </p:blipFill>
        <p:spPr bwMode="auto">
          <a:xfrm>
            <a:off x="7720604" y="897146"/>
            <a:ext cx="4471396" cy="2212848"/>
          </a:xfrm>
          <a:prstGeom prst="rect">
            <a:avLst/>
          </a:prstGeom>
          <a:noFill/>
        </p:spPr>
      </p:pic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8F33D9DA-AB9A-4455-B4E2-FAC85708AB44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8" r="-4" b="8801"/>
          <a:stretch/>
        </p:blipFill>
        <p:spPr bwMode="auto">
          <a:xfrm>
            <a:off x="15260" y="3182976"/>
            <a:ext cx="3794740" cy="2221992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B135231-065B-40A0-8B76-BFDF808C9100}"/>
              </a:ext>
            </a:extLst>
          </p:cNvPr>
          <p:cNvSpPr txBox="1"/>
          <p:nvPr/>
        </p:nvSpPr>
        <p:spPr>
          <a:xfrm>
            <a:off x="15260" y="5565018"/>
            <a:ext cx="3794740" cy="1379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Steg 1: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Tegn</a:t>
            </a:r>
            <a:r>
              <a:rPr lang="en-US" sz="2000" dirty="0"/>
              <a:t> </a:t>
            </a:r>
            <a:r>
              <a:rPr lang="en-US" sz="2000" dirty="0" err="1"/>
              <a:t>eller</a:t>
            </a:r>
            <a:r>
              <a:rPr lang="en-US" sz="2000" dirty="0"/>
              <a:t> </a:t>
            </a:r>
            <a:r>
              <a:rPr lang="en-US" sz="2000" dirty="0" err="1"/>
              <a:t>skriv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bilde</a:t>
            </a:r>
            <a:r>
              <a:rPr lang="en-US" sz="2000" dirty="0"/>
              <a:t> av et </a:t>
            </a:r>
            <a:r>
              <a:rPr lang="en-US" sz="2000" dirty="0" err="1"/>
              <a:t>valgfritt</a:t>
            </a:r>
            <a:r>
              <a:rPr lang="en-US" sz="2000" dirty="0"/>
              <a:t> </a:t>
            </a:r>
            <a:r>
              <a:rPr lang="en-US" sz="2000" dirty="0" err="1"/>
              <a:t>dyr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Lag et </a:t>
            </a:r>
            <a:r>
              <a:rPr lang="en-US" sz="2000" dirty="0" err="1"/>
              <a:t>omriss</a:t>
            </a:r>
            <a:r>
              <a:rPr lang="en-US" sz="2000" dirty="0"/>
              <a:t> (</a:t>
            </a:r>
            <a:r>
              <a:rPr lang="en-US" sz="2000" dirty="0" err="1"/>
              <a:t>tegn</a:t>
            </a:r>
            <a:r>
              <a:rPr lang="en-US" sz="2000" dirty="0"/>
              <a:t> </a:t>
            </a:r>
            <a:r>
              <a:rPr lang="en-US" sz="2000" dirty="0" err="1"/>
              <a:t>rundt</a:t>
            </a:r>
            <a:r>
              <a:rPr lang="en-US" sz="2000" dirty="0"/>
              <a:t> </a:t>
            </a:r>
            <a:r>
              <a:rPr lang="en-US" sz="2000" dirty="0" err="1"/>
              <a:t>kantene</a:t>
            </a:r>
            <a:r>
              <a:rPr lang="en-US" sz="2000" dirty="0"/>
              <a:t>) 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CBECF98-9FE8-4D80-8578-B0B68DAA24E9}"/>
              </a:ext>
            </a:extLst>
          </p:cNvPr>
          <p:cNvSpPr txBox="1"/>
          <p:nvPr/>
        </p:nvSpPr>
        <p:spPr>
          <a:xfrm>
            <a:off x="3941124" y="4612312"/>
            <a:ext cx="3794740" cy="137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Steg 2: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Klipp ut farger fra aviser og blad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Lim inn fargene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A1DE302-BE35-4A94-8BA0-9B31AA6595F3}"/>
              </a:ext>
            </a:extLst>
          </p:cNvPr>
          <p:cNvSpPr txBox="1"/>
          <p:nvPr/>
        </p:nvSpPr>
        <p:spPr>
          <a:xfrm>
            <a:off x="8058932" y="3171529"/>
            <a:ext cx="3794740" cy="137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Steg 3: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Ta bilder av resultatet ditt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Last opp bildet</a:t>
            </a:r>
          </a:p>
        </p:txBody>
      </p:sp>
    </p:spTree>
    <p:extLst>
      <p:ext uri="{BB962C8B-B14F-4D97-AF65-F5344CB8AC3E}">
        <p14:creationId xmlns:p14="http://schemas.microsoft.com/office/powerpoint/2010/main" val="3891345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900FF4-4D14-4328-A3C6-B0C1D0B1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51" y="104576"/>
            <a:ext cx="10515600" cy="1325563"/>
          </a:xfrm>
        </p:spPr>
        <p:txBody>
          <a:bodyPr/>
          <a:lstStyle/>
          <a:p>
            <a:r>
              <a:rPr lang="nb-NO" dirty="0">
                <a:latin typeface="Gloucester MT Extra Condensed" panose="02030808020601010101" pitchFamily="18" charset="0"/>
              </a:rPr>
              <a:t>Med kritt og natur</a:t>
            </a:r>
          </a:p>
        </p:txBody>
      </p:sp>
      <p:pic>
        <p:nvPicPr>
          <p:cNvPr id="4" name="Plassholder for innhold 3" descr="Image may contain: outdoor">
            <a:extLst>
              <a:ext uri="{FF2B5EF4-FFF2-40B4-BE49-F238E27FC236}">
                <a16:creationId xmlns:a16="http://schemas.microsoft.com/office/drawing/2014/main" id="{6D098C93-B5FF-4B6D-B757-65F8A977219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r="6766"/>
          <a:stretch/>
        </p:blipFill>
        <p:spPr bwMode="auto">
          <a:xfrm>
            <a:off x="3723273" y="0"/>
            <a:ext cx="8468727" cy="7056408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34073A3-931E-484D-AE68-D93F42A60428}"/>
              </a:ext>
            </a:extLst>
          </p:cNvPr>
          <p:cNvSpPr txBox="1"/>
          <p:nvPr/>
        </p:nvSpPr>
        <p:spPr>
          <a:xfrm rot="20286995" flipH="1">
            <a:off x="252415" y="2088179"/>
            <a:ext cx="3285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dirty="0">
                <a:latin typeface="Freestyle Script" panose="030804020302050B0404" pitchFamily="66" charset="0"/>
              </a:rPr>
              <a:t>Lag en tegning i naturen med kritt.</a:t>
            </a:r>
          </a:p>
        </p:txBody>
      </p:sp>
    </p:spTree>
    <p:extLst>
      <p:ext uri="{BB962C8B-B14F-4D97-AF65-F5344CB8AC3E}">
        <p14:creationId xmlns:p14="http://schemas.microsoft.com/office/powerpoint/2010/main" val="2360038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619C2221-E882-4386-BF42-4CA6C274D26B}"/>
              </a:ext>
            </a:extLst>
          </p:cNvPr>
          <p:cNvSpPr txBox="1"/>
          <p:nvPr/>
        </p:nvSpPr>
        <p:spPr>
          <a:xfrm>
            <a:off x="5691342" y="300505"/>
            <a:ext cx="5662458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atin typeface="+mj-lt"/>
                <a:ea typeface="+mj-ea"/>
                <a:cs typeface="+mj-cs"/>
              </a:rPr>
              <a:t>Gå</a:t>
            </a:r>
            <a:r>
              <a:rPr lang="en-US" sz="5400" dirty="0">
                <a:latin typeface="+mj-lt"/>
                <a:ea typeface="+mj-ea"/>
                <a:cs typeface="+mj-cs"/>
              </a:rPr>
              <a:t> bananas!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575CD65-6288-4AE2-A7F7-0B5272E3067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293" y="984738"/>
            <a:ext cx="5111049" cy="5288044"/>
          </a:xfrm>
          <a:prstGeom prst="rect">
            <a:avLst/>
          </a:prstGeom>
          <a:noFill/>
        </p:spPr>
      </p:pic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A7C83040-4789-4695-BA1C-1D0ED444DED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0551" t="30631" r="31717" b="11849"/>
          <a:stretch/>
        </p:blipFill>
        <p:spPr bwMode="auto">
          <a:xfrm>
            <a:off x="6185207" y="1898884"/>
            <a:ext cx="4674727" cy="400855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7126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1341258C-FFDF-49E1-8F94-E651AF943CA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" r="4" b="11530"/>
          <a:stretch/>
        </p:blipFill>
        <p:spPr bwMode="auto">
          <a:xfrm>
            <a:off x="8200917" y="1"/>
            <a:ext cx="4034626" cy="3428999"/>
          </a:xfrm>
          <a:prstGeom prst="rect">
            <a:avLst/>
          </a:prstGeom>
          <a:noFill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733049B-03D4-407E-8A24-5E52EA4D82C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" r="4" b="10784"/>
          <a:stretch/>
        </p:blipFill>
        <p:spPr bwMode="auto">
          <a:xfrm>
            <a:off x="8157371" y="3428999"/>
            <a:ext cx="4034629" cy="3429000"/>
          </a:xfrm>
          <a:prstGeom prst="rect">
            <a:avLst/>
          </a:prstGeom>
          <a:noFill/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1FADB8C7-9020-4B46-92AD-B168CA46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319" y="618517"/>
            <a:ext cx="6672886" cy="1596177"/>
          </a:xfrm>
        </p:spPr>
        <p:txBody>
          <a:bodyPr>
            <a:normAutofit/>
          </a:bodyPr>
          <a:lstStyle/>
          <a:p>
            <a:r>
              <a:rPr lang="nb-NO" dirty="0"/>
              <a:t>Ta deg en banan!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9ECC272-471D-480D-B86D-E0BF4F930EAC}"/>
              </a:ext>
            </a:extLst>
          </p:cNvPr>
          <p:cNvSpPr txBox="1">
            <a:spLocks/>
          </p:cNvSpPr>
          <p:nvPr/>
        </p:nvSpPr>
        <p:spPr>
          <a:xfrm>
            <a:off x="957317" y="2367092"/>
            <a:ext cx="6672887" cy="34241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/>
              <a:t>Med tilatelse fra foresatte skal du bruke en kniv (IKKe skarp!!)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/>
              <a:t>Beskytt underlaget med f.eks en skjærefjøl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/>
              <a:t>Skjær ut et mønster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/>
              <a:t>Tegn et mønster på bananen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/>
              <a:t>Ta bilde av resultatet ditt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32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4BF663-1640-457B-8D3B-135B2A1C9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52849"/>
            <a:ext cx="6418385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 dirty="0" err="1">
                <a:latin typeface="Gloucester MT Extra Condensed" panose="02030808020601010101" pitchFamily="18" charset="0"/>
              </a:rPr>
              <a:t>Pynt</a:t>
            </a:r>
            <a:r>
              <a:rPr lang="en-US" sz="5000" dirty="0">
                <a:latin typeface="Gloucester MT Extra Condensed" panose="02030808020601010101" pitchFamily="18" charset="0"/>
              </a:rPr>
              <a:t> </a:t>
            </a:r>
            <a:r>
              <a:rPr lang="en-US" sz="5000" dirty="0" err="1">
                <a:latin typeface="Gloucester MT Extra Condensed" panose="02030808020601010101" pitchFamily="18" charset="0"/>
              </a:rPr>
              <a:t>middagsbordet</a:t>
            </a:r>
            <a:r>
              <a:rPr lang="en-US" sz="5000" dirty="0">
                <a:latin typeface="Gloucester MT Extra Condensed" panose="02030808020601010101" pitchFamily="18" charset="0"/>
              </a:rPr>
              <a:t>!</a:t>
            </a:r>
          </a:p>
        </p:txBody>
      </p:sp>
      <p:pic>
        <p:nvPicPr>
          <p:cNvPr id="4" name="Plassholder for innhold 3" descr="5 Creative and Mind-Blowing Napkin-Folding Tricks in Under 4 ...">
            <a:hlinkClick r:id="rId2"/>
            <a:extLst>
              <a:ext uri="{FF2B5EF4-FFF2-40B4-BE49-F238E27FC236}">
                <a16:creationId xmlns:a16="http://schemas.microsoft.com/office/drawing/2014/main" id="{4CBA0D7E-C285-4A89-837D-47F0F5CE24E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7" b="2838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701FA0C-6247-4475-8738-D8C6DCE878D2}"/>
              </a:ext>
            </a:extLst>
          </p:cNvPr>
          <p:cNvSpPr txBox="1"/>
          <p:nvPr/>
        </p:nvSpPr>
        <p:spPr>
          <a:xfrm>
            <a:off x="6418384" y="3752849"/>
            <a:ext cx="5773615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bildet</a:t>
            </a:r>
            <a:r>
              <a:rPr lang="en-US" dirty="0"/>
              <a:t> for å </a:t>
            </a:r>
            <a:r>
              <a:rPr lang="en-US" dirty="0" err="1"/>
              <a:t>få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instruksjonsvideo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søk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tutorial </a:t>
            </a:r>
            <a:r>
              <a:rPr lang="en-US" dirty="0" err="1"/>
              <a:t>på</a:t>
            </a:r>
            <a:r>
              <a:rPr lang="en-US" dirty="0"/>
              <a:t> video. Da </a:t>
            </a:r>
            <a:r>
              <a:rPr lang="en-US" dirty="0" err="1"/>
              <a:t>kan</a:t>
            </a:r>
            <a:r>
              <a:rPr lang="en-US" dirty="0"/>
              <a:t> det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lurt</a:t>
            </a:r>
            <a:r>
              <a:rPr lang="en-US" dirty="0"/>
              <a:t> å </a:t>
            </a:r>
            <a:r>
              <a:rPr lang="en-US" dirty="0" err="1"/>
              <a:t>søke</a:t>
            </a:r>
            <a:r>
              <a:rPr lang="en-US" dirty="0"/>
              <a:t>: «Folding napkin» </a:t>
            </a:r>
            <a:r>
              <a:rPr lang="en-US" dirty="0" err="1"/>
              <a:t>eller</a:t>
            </a:r>
            <a:r>
              <a:rPr lang="en-US" dirty="0"/>
              <a:t> «</a:t>
            </a:r>
            <a:r>
              <a:rPr lang="en-US" dirty="0" err="1"/>
              <a:t>Brette</a:t>
            </a:r>
            <a:r>
              <a:rPr lang="en-US" dirty="0"/>
              <a:t> </a:t>
            </a:r>
            <a:r>
              <a:rPr lang="en-US" dirty="0" err="1"/>
              <a:t>servietter</a:t>
            </a:r>
            <a:r>
              <a:rPr lang="en-US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1736924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26EEE708-4B34-4BED-AF92-7AC79783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4428318"/>
            <a:ext cx="8508512" cy="12740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Seljefløyte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C64E476-3123-4C80-BF87-387DBA63C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5722967"/>
            <a:ext cx="8515793" cy="429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Trykk på bildet for oppskrift</a:t>
            </a:r>
          </a:p>
        </p:txBody>
      </p:sp>
      <p:pic>
        <p:nvPicPr>
          <p:cNvPr id="4" name="Plassholder for innhold 3">
            <a:hlinkClick r:id="rId2"/>
            <a:extLst>
              <a:ext uri="{FF2B5EF4-FFF2-40B4-BE49-F238E27FC236}">
                <a16:creationId xmlns:a16="http://schemas.microsoft.com/office/drawing/2014/main" id="{89B8F506-5DA1-4CFA-9A9F-2192298E9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8" t="21575" r="3153" b="9048"/>
          <a:stretch/>
        </p:blipFill>
        <p:spPr>
          <a:xfrm>
            <a:off x="576369" y="224569"/>
            <a:ext cx="9884794" cy="441718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641753"/>
            <a:ext cx="1128382" cy="847206"/>
            <a:chOff x="8183879" y="1000124"/>
            <a:chExt cx="1562267" cy="117297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879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3373D37F-1E11-4275-8ECD-590037DE1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Indoor art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8D37DCC-3773-43CA-854D-43330DEB06C9}"/>
              </a:ext>
            </a:extLst>
          </p:cNvPr>
          <p:cNvPicPr/>
          <p:nvPr/>
        </p:nvPicPr>
        <p:blipFill rotWithShape="1">
          <a:blip r:embed="rId2"/>
          <a:srcRect l="36488" t="37079" r="44221" b="18622"/>
          <a:stretch/>
        </p:blipFill>
        <p:spPr>
          <a:xfrm>
            <a:off x="485411" y="307731"/>
            <a:ext cx="3094867" cy="3997637"/>
          </a:xfrm>
          <a:prstGeom prst="rect">
            <a:avLst/>
          </a:prstGeom>
        </p:spPr>
      </p:pic>
      <p:pic>
        <p:nvPicPr>
          <p:cNvPr id="6" name="Plassholder for innhold 3">
            <a:extLst>
              <a:ext uri="{FF2B5EF4-FFF2-40B4-BE49-F238E27FC236}">
                <a16:creationId xmlns:a16="http://schemas.microsoft.com/office/drawing/2014/main" id="{40A8C265-756C-4F44-B842-C9974EEE322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5738" t="19615" r="42455" b="5614"/>
          <a:stretch/>
        </p:blipFill>
        <p:spPr>
          <a:xfrm>
            <a:off x="4385729" y="579552"/>
            <a:ext cx="3433324" cy="345399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e 7">
            <a:extLst>
              <a:ext uri="{FF2B5EF4-FFF2-40B4-BE49-F238E27FC236}">
                <a16:creationId xmlns:a16="http://schemas.microsoft.com/office/drawing/2014/main" id="{65892D9D-0C44-4401-BB43-11511DC28F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1" t="19472" r="40461" b="5414"/>
          <a:stretch/>
        </p:blipFill>
        <p:spPr>
          <a:xfrm>
            <a:off x="8449725" y="696358"/>
            <a:ext cx="3423916" cy="32650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79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AF76B5-3BCC-4100-8C0E-BFC02C1D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638"/>
            <a:ext cx="9144000" cy="1203394"/>
          </a:xfrm>
        </p:spPr>
        <p:txBody>
          <a:bodyPr>
            <a:normAutofit/>
          </a:bodyPr>
          <a:lstStyle/>
          <a:p>
            <a:r>
              <a:rPr lang="nb-NO" sz="7000" dirty="0">
                <a:latin typeface="Freestyle Script" panose="030804020302050B0404" pitchFamily="66" charset="0"/>
              </a:rPr>
              <a:t>Kjære 6.trinn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F74F26C-AFED-4C39-B319-D91140BC9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1470997"/>
            <a:ext cx="10654748" cy="5327365"/>
          </a:xfrm>
        </p:spPr>
        <p:txBody>
          <a:bodyPr>
            <a:normAutofit lnSpcReduction="10000"/>
          </a:bodyPr>
          <a:lstStyle/>
          <a:p>
            <a:r>
              <a:rPr lang="nb-NO" dirty="0"/>
              <a:t>Jeg savner å ha undervisning med dere og jeg har derfor satt sammen en liten PowerPoint med oppgaver dere kan velge fra. </a:t>
            </a:r>
          </a:p>
          <a:p>
            <a:endParaRPr lang="nb-NO" dirty="0"/>
          </a:p>
          <a:p>
            <a:r>
              <a:rPr lang="nb-NO" dirty="0"/>
              <a:t>I løpet av uka skal dere fullføre to av oppgavene. </a:t>
            </a:r>
            <a:r>
              <a:rPr lang="nb-NO" u="sng" dirty="0"/>
              <a:t>Dere skal ikke gjøre alle. </a:t>
            </a:r>
          </a:p>
          <a:p>
            <a:r>
              <a:rPr lang="nb-NO" b="1" dirty="0"/>
              <a:t>Lever oppgavene til meg på mail: </a:t>
            </a:r>
            <a:r>
              <a:rPr lang="nb-NO" b="1" dirty="0">
                <a:hlinkClick r:id="rId2"/>
              </a:rPr>
              <a:t>tahua013@osloskolen.no</a:t>
            </a:r>
            <a:endParaRPr lang="nb-NO" b="1" dirty="0"/>
          </a:p>
          <a:p>
            <a:endParaRPr lang="nb-NO" dirty="0"/>
          </a:p>
          <a:p>
            <a:r>
              <a:rPr lang="nb-NO" dirty="0"/>
              <a:t>Jeg kommer til å poste resultatet deres på 6.trinn sin nettside.</a:t>
            </a:r>
            <a:endParaRPr lang="nb-NO" dirty="0">
              <a:sym typeface="Wingdings" panose="05000000000000000000" pitchFamily="2" charset="2"/>
            </a:endParaRPr>
          </a:p>
          <a:p>
            <a:r>
              <a:rPr lang="nb-NO" dirty="0"/>
              <a:t>Jeg gleder meg skikkelig til å se resultatet deres! </a:t>
            </a:r>
            <a:endParaRPr lang="nb-NO" dirty="0">
              <a:sym typeface="Wingdings" panose="05000000000000000000" pitchFamily="2" charset="2"/>
            </a:endParaRPr>
          </a:p>
          <a:p>
            <a:endParaRPr lang="nb-NO" dirty="0">
              <a:sym typeface="Wingdings" panose="05000000000000000000" pitchFamily="2" charset="2"/>
            </a:endParaRPr>
          </a:p>
          <a:p>
            <a:r>
              <a:rPr lang="nb-NO" dirty="0">
                <a:sym typeface="Wingdings" panose="05000000000000000000" pitchFamily="2" charset="2"/>
              </a:rPr>
              <a:t>Lykke til! Ta kontakt ved spørsmål.</a:t>
            </a:r>
          </a:p>
          <a:p>
            <a:endParaRPr lang="nb-NO" dirty="0">
              <a:sym typeface="Wingdings" panose="05000000000000000000" pitchFamily="2" charset="2"/>
            </a:endParaRPr>
          </a:p>
          <a:p>
            <a:r>
              <a:rPr lang="nb-NO" sz="4000" dirty="0">
                <a:latin typeface="Freestyle Script" panose="030804020302050B0404" pitchFamily="66" charset="0"/>
                <a:sym typeface="Wingdings" panose="05000000000000000000" pitchFamily="2" charset="2"/>
              </a:rPr>
              <a:t>Digital klem fra Tanja  </a:t>
            </a:r>
            <a:endParaRPr lang="nb-NO" sz="40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84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E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862B0DB-8C69-4198-BD2F-5039CBD4B4FD}"/>
              </a:ext>
            </a:extLst>
          </p:cNvPr>
          <p:cNvSpPr txBox="1"/>
          <p:nvPr/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Oppgavebeskrivelse</a:t>
            </a:r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C9E16E59-B9E3-43D0-B9D3-B715747CC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4" t="16109" r="45166" b="6362"/>
          <a:stretch/>
        </p:blipFill>
        <p:spPr>
          <a:xfrm>
            <a:off x="4038600" y="1313299"/>
            <a:ext cx="2675777" cy="309114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A60BBE0-7045-402D-B7AA-FCC3B8F91BA0}"/>
              </a:ext>
            </a:extLst>
          </p:cNvPr>
          <p:cNvSpPr txBox="1"/>
          <p:nvPr/>
        </p:nvSpPr>
        <p:spPr>
          <a:xfrm>
            <a:off x="4038600" y="4884873"/>
            <a:ext cx="7188199" cy="1292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Bland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gjenstand</a:t>
            </a:r>
            <a:r>
              <a:rPr lang="en-US" dirty="0"/>
              <a:t> med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tegning</a:t>
            </a:r>
            <a:r>
              <a:rPr lang="en-US" dirty="0"/>
              <a:t>. For </a:t>
            </a:r>
            <a:r>
              <a:rPr lang="en-US" dirty="0" err="1"/>
              <a:t>eksempel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kost</a:t>
            </a:r>
            <a:r>
              <a:rPr lang="en-US" dirty="0"/>
              <a:t> </a:t>
            </a:r>
            <a:r>
              <a:rPr lang="en-US" dirty="0" err="1"/>
              <a:t>bli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håret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barten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mann</a:t>
            </a:r>
            <a:r>
              <a:rPr lang="en-US" dirty="0"/>
              <a:t>? Kan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ledning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et </a:t>
            </a:r>
            <a:r>
              <a:rPr lang="en-US" dirty="0" err="1"/>
              <a:t>hundehånd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tråd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et </a:t>
            </a:r>
            <a:r>
              <a:rPr lang="en-US" dirty="0" err="1"/>
              <a:t>garnnøste</a:t>
            </a:r>
            <a:r>
              <a:rPr lang="en-US" dirty="0"/>
              <a:t>? Kan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gaffel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hånda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et </a:t>
            </a:r>
            <a:r>
              <a:rPr lang="en-US" dirty="0" err="1"/>
              <a:t>menneske</a:t>
            </a:r>
            <a:r>
              <a:rPr lang="en-US" dirty="0"/>
              <a:t>? Kan et </a:t>
            </a:r>
            <a:r>
              <a:rPr lang="en-US" dirty="0" err="1"/>
              <a:t>eple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fotball</a:t>
            </a:r>
            <a:r>
              <a:rPr lang="en-US" dirty="0"/>
              <a:t>? </a:t>
            </a:r>
            <a:r>
              <a:rPr lang="en-US" dirty="0" err="1"/>
              <a:t>Osv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533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E090E4-FCCB-4E4D-9B9B-9E6EB70D3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#Artfie</a:t>
            </a:r>
          </a:p>
        </p:txBody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råstad ungdomsskole ønsker alle en... - Tråstad ungdomsskole ...">
            <a:extLst>
              <a:ext uri="{FF2B5EF4-FFF2-40B4-BE49-F238E27FC236}">
                <a16:creationId xmlns:a16="http://schemas.microsoft.com/office/drawing/2014/main" id="{5EC80AE8-B46B-4FF2-BE3D-8A1A63D6E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907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4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9CC5903-C4D7-40D8-8768-6D295DD47FA9}"/>
              </a:ext>
            </a:extLst>
          </p:cNvPr>
          <p:cNvSpPr txBox="1"/>
          <p:nvPr/>
        </p:nvSpPr>
        <p:spPr>
          <a:xfrm>
            <a:off x="731521" y="3154317"/>
            <a:ext cx="5303521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latin typeface="+mj-lt"/>
                <a:ea typeface="+mj-ea"/>
                <a:cs typeface="+mj-cs"/>
              </a:rPr>
              <a:t>En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kunsthitsorisk</a:t>
            </a:r>
            <a:r>
              <a:rPr lang="en-US" sz="4000" dirty="0">
                <a:latin typeface="+mj-lt"/>
                <a:ea typeface="+mj-ea"/>
                <a:cs typeface="+mj-cs"/>
              </a:rPr>
              <a:t> selfie!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Forsand Skule - ARTFIE - ein kunsthistorisk selfie">
            <a:extLst>
              <a:ext uri="{FF2B5EF4-FFF2-40B4-BE49-F238E27FC236}">
                <a16:creationId xmlns:a16="http://schemas.microsoft.com/office/drawing/2014/main" id="{AD5D89CE-890D-4401-962D-91F84EF2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69" y="3827777"/>
            <a:ext cx="6818142" cy="253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758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9FA513-5319-43D5-9901-16DF1ADD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andara Light" panose="020E0502030303020204" pitchFamily="34" charset="0"/>
              </a:rPr>
              <a:t>1) Velg en av kunstnerne nedenfor: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065EFFFE-23A5-4DBF-A4B4-445E0BAEE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18" t="36849" r="9218" b="16095"/>
          <a:stretch/>
        </p:blipFill>
        <p:spPr>
          <a:xfrm>
            <a:off x="14035" y="1888435"/>
            <a:ext cx="11971393" cy="37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64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209EE6-922E-445F-BDA3-269C6608B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5478551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46" name="Picture 2" descr="Secrets Behind 7 of the Most Famous Paintings of all Time – About ...">
            <a:extLst>
              <a:ext uri="{FF2B5EF4-FFF2-40B4-BE49-F238E27FC236}">
                <a16:creationId xmlns:a16="http://schemas.microsoft.com/office/drawing/2014/main" id="{5D135AB8-107D-4F3B-AFAE-70D927F923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447675"/>
            <a:ext cx="7019925" cy="3913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0 most famous paintings: Masterpieces we all know and love - CNN ...">
            <a:extLst>
              <a:ext uri="{FF2B5EF4-FFF2-40B4-BE49-F238E27FC236}">
                <a16:creationId xmlns:a16="http://schemas.microsoft.com/office/drawing/2014/main" id="{DE5D3A87-85C2-41DE-A00B-ECD8B495B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447675"/>
            <a:ext cx="3913188" cy="3913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3FBCC22D-9FAA-45C0-B877-9F371C773911}"/>
              </a:ext>
            </a:extLst>
          </p:cNvPr>
          <p:cNvSpPr txBox="1">
            <a:spLocks/>
          </p:cNvSpPr>
          <p:nvPr/>
        </p:nvSpPr>
        <p:spPr>
          <a:xfrm>
            <a:off x="868287" y="5132492"/>
            <a:ext cx="10837384" cy="828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latin typeface="Candara Light" panose="020E0502030303020204" pitchFamily="34" charset="0"/>
              </a:rPr>
              <a:t>2) Finn et bilde av den kunstneren du har valgt</a:t>
            </a:r>
          </a:p>
        </p:txBody>
      </p:sp>
    </p:spTree>
    <p:extLst>
      <p:ext uri="{BB962C8B-B14F-4D97-AF65-F5344CB8AC3E}">
        <p14:creationId xmlns:p14="http://schemas.microsoft.com/office/powerpoint/2010/main" val="1031425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E06462-E3D5-4AC6-ADD9-2BC759BEC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Videre…..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1DFE46-6F33-4837-BF61-958A93B93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3 ) Finn en bakgrunn som ligner</a:t>
            </a:r>
          </a:p>
          <a:p>
            <a:pPr marL="0" indent="0">
              <a:buNone/>
            </a:pPr>
            <a:r>
              <a:rPr lang="nb-NO" dirty="0"/>
              <a:t>4) Finn nødvendig utstyr som hører til i bildet (klær, ting, osv.)</a:t>
            </a:r>
          </a:p>
          <a:p>
            <a:pPr marL="0" indent="0">
              <a:buNone/>
            </a:pPr>
            <a:r>
              <a:rPr lang="nb-NO" dirty="0"/>
              <a:t>5) Ta noen testbilder og øv på ansiktsuttrykk</a:t>
            </a:r>
          </a:p>
          <a:p>
            <a:pPr marL="0" indent="0">
              <a:buNone/>
            </a:pPr>
            <a:r>
              <a:rPr lang="nb-NO" dirty="0"/>
              <a:t>6) Ta bilde</a:t>
            </a:r>
          </a:p>
        </p:txBody>
      </p:sp>
    </p:spTree>
    <p:extLst>
      <p:ext uri="{BB962C8B-B14F-4D97-AF65-F5344CB8AC3E}">
        <p14:creationId xmlns:p14="http://schemas.microsoft.com/office/powerpoint/2010/main" val="1735425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9FA513-5319-43D5-9901-16DF1ADD1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nb-NO" sz="4000" b="1">
                <a:latin typeface="Candara Light" panose="020E0502030303020204" pitchFamily="34" charset="0"/>
              </a:rPr>
              <a:t>Til slutt: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2966455-705B-47E2-9BCC-02E4A07F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62" y="2677894"/>
            <a:ext cx="4559425" cy="214241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000" dirty="0"/>
              <a:t>7) Sett </a:t>
            </a:r>
            <a:r>
              <a:rPr lang="nb-NO" sz="2000" dirty="0" err="1"/>
              <a:t>orginalbildet</a:t>
            </a:r>
            <a:r>
              <a:rPr lang="nb-NO" sz="2000" dirty="0"/>
              <a:t> og ditt bildet ved siden av hverandre i et dokument</a:t>
            </a:r>
          </a:p>
          <a:p>
            <a:pPr marL="0" indent="0">
              <a:buNone/>
            </a:pPr>
            <a:r>
              <a:rPr lang="nb-NO" sz="2000" dirty="0"/>
              <a:t>8) Skriv navn på kunstner og navn på verket.</a:t>
            </a:r>
          </a:p>
          <a:p>
            <a:pPr marL="0" indent="0">
              <a:buNone/>
            </a:pPr>
            <a:endParaRPr lang="nb-NO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93CEE49-9742-49B6-88FD-AC5F2B368AA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7381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1DF39A-AB9A-4D2E-9657-FDE928ED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Lykke</a:t>
            </a:r>
            <a:r>
              <a:rPr lang="en-US" sz="40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40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931717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hlinkClick r:id="rId2"/>
            <a:extLst>
              <a:ext uri="{FF2B5EF4-FFF2-40B4-BE49-F238E27FC236}">
                <a16:creationId xmlns:a16="http://schemas.microsoft.com/office/drawing/2014/main" id="{B51A2D38-D54D-4711-B6D1-522AE22353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C57A3EB7-B55D-43AE-AD2A-365A2F01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461" y="-138458"/>
            <a:ext cx="10515600" cy="66854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dirty="0" err="1">
                <a:solidFill>
                  <a:schemeClr val="bg1"/>
                </a:solidFill>
                <a:latin typeface="Bauhaus 93" panose="04030905020B02020C02" pitchFamily="82" charset="0"/>
              </a:rPr>
              <a:t>Klikk</a:t>
            </a:r>
            <a:r>
              <a:rPr lang="en-US" sz="2600" dirty="0">
                <a:solidFill>
                  <a:schemeClr val="bg1"/>
                </a:solidFill>
                <a:latin typeface="Bauhaus 93" panose="04030905020B02020C02" pitchFamily="82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uhaus 93" panose="04030905020B02020C02" pitchFamily="82" charset="0"/>
              </a:rPr>
              <a:t>på</a:t>
            </a:r>
            <a:r>
              <a:rPr lang="en-US" sz="2600" dirty="0">
                <a:solidFill>
                  <a:schemeClr val="bg1"/>
                </a:solidFill>
                <a:latin typeface="Bauhaus 93" panose="04030905020B02020C02" pitchFamily="82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auhaus 93" panose="04030905020B02020C02" pitchFamily="82" charset="0"/>
              </a:rPr>
              <a:t>bildet</a:t>
            </a:r>
            <a:r>
              <a:rPr lang="en-US" sz="2600" dirty="0">
                <a:solidFill>
                  <a:schemeClr val="bg1"/>
                </a:solidFill>
                <a:latin typeface="Bauhaus 93" panose="04030905020B02020C02" pitchFamily="82" charset="0"/>
              </a:rPr>
              <a:t> for </a:t>
            </a:r>
            <a:r>
              <a:rPr lang="en-US" sz="2600" dirty="0" err="1">
                <a:solidFill>
                  <a:schemeClr val="bg1"/>
                </a:solidFill>
                <a:latin typeface="Bauhaus 93" panose="04030905020B02020C02" pitchFamily="82" charset="0"/>
              </a:rPr>
              <a:t>oppgavebeskrivelse</a:t>
            </a:r>
            <a:r>
              <a:rPr lang="en-US" sz="2600" dirty="0">
                <a:solidFill>
                  <a:schemeClr val="bg1"/>
                </a:solidFill>
                <a:latin typeface="Bauhaus 93" panose="04030905020B02020C02" pitchFamily="8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9235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11">
            <a:extLst>
              <a:ext uri="{FF2B5EF4-FFF2-40B4-BE49-F238E27FC236}">
                <a16:creationId xmlns:a16="http://schemas.microsoft.com/office/drawing/2014/main" id="{0E1E3CDF-889C-4254-8A29-9C3CB335DC67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0" r="1" b="1"/>
          <a:stretch/>
        </p:blipFill>
        <p:spPr>
          <a:xfrm>
            <a:off x="461052" y="644577"/>
            <a:ext cx="3812051" cy="3632116"/>
          </a:xfrm>
          <a:prstGeom prst="rect">
            <a:avLst/>
          </a:prstGeom>
          <a:effectLst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4451609-F379-4A6F-89B6-F3143C459AB3}"/>
              </a:ext>
            </a:extLst>
          </p:cNvPr>
          <p:cNvPicPr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6" r="-1" b="7438"/>
          <a:stretch/>
        </p:blipFill>
        <p:spPr>
          <a:xfrm>
            <a:off x="4273103" y="642443"/>
            <a:ext cx="3729332" cy="3632116"/>
          </a:xfrm>
          <a:prstGeom prst="rect">
            <a:avLst/>
          </a:prstGeom>
          <a:effectLst/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02DA3F6-79EC-4AEA-BFDD-5E2128FAAE5B}"/>
              </a:ext>
            </a:extLst>
          </p:cNvPr>
          <p:cNvPicPr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" r="4" b="20024"/>
          <a:stretch/>
        </p:blipFill>
        <p:spPr>
          <a:xfrm>
            <a:off x="8002435" y="644603"/>
            <a:ext cx="3683258" cy="3632116"/>
          </a:xfrm>
          <a:prstGeom prst="rect">
            <a:avLst/>
          </a:prstGeom>
          <a:effectLst/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7CD66E0B-B0AC-4E17-AF81-43DC7FAAB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8B105DE-EFDC-49EF-A5AF-7704B6195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29" y="4571998"/>
            <a:ext cx="8664146" cy="9381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Bilder</a:t>
            </a:r>
            <a:r>
              <a:rPr lang="en-US" sz="4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gjennom</a:t>
            </a:r>
            <a:r>
              <a:rPr lang="en-US" sz="4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glass</a:t>
            </a:r>
          </a:p>
        </p:txBody>
      </p:sp>
    </p:spTree>
    <p:extLst>
      <p:ext uri="{BB962C8B-B14F-4D97-AF65-F5344CB8AC3E}">
        <p14:creationId xmlns:p14="http://schemas.microsoft.com/office/powerpoint/2010/main" val="3476262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7FC45D-C500-47A3-BF4C-6B4389C1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latin typeface="Freestyle Script" panose="030804020302050B0404" pitchFamily="66" charset="0"/>
              </a:rPr>
              <a:t>Oppgavebeskrivelse</a:t>
            </a:r>
            <a:r>
              <a:rPr lang="en-US" sz="6000" dirty="0">
                <a:latin typeface="Freestyle Script" panose="030804020302050B0404" pitchFamily="66" charset="0"/>
              </a:rPr>
              <a:t>: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889DC72-46C4-4FFB-B270-00C62A875F2B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Du </a:t>
            </a:r>
            <a:r>
              <a:rPr lang="en-US" sz="1700" dirty="0" err="1"/>
              <a:t>skal</a:t>
            </a:r>
            <a:r>
              <a:rPr lang="en-US" sz="1700" dirty="0"/>
              <a:t> ta </a:t>
            </a:r>
            <a:r>
              <a:rPr lang="en-US" sz="1700" dirty="0" err="1"/>
              <a:t>minst</a:t>
            </a:r>
            <a:r>
              <a:rPr lang="en-US" sz="1700" dirty="0"/>
              <a:t> et </a:t>
            </a:r>
            <a:r>
              <a:rPr lang="en-US" sz="1700" dirty="0" err="1"/>
              <a:t>bilde</a:t>
            </a:r>
            <a:r>
              <a:rPr lang="en-US" sz="1700" dirty="0"/>
              <a:t> av </a:t>
            </a:r>
            <a:r>
              <a:rPr lang="en-US" sz="1700" dirty="0" err="1"/>
              <a:t>noe</a:t>
            </a:r>
            <a:r>
              <a:rPr lang="en-US" sz="1700" dirty="0"/>
              <a:t> </a:t>
            </a:r>
            <a:r>
              <a:rPr lang="en-US" sz="1700" dirty="0" err="1"/>
              <a:t>gjennom</a:t>
            </a:r>
            <a:r>
              <a:rPr lang="en-US" sz="1700" dirty="0"/>
              <a:t> et glass.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/>
              <a:t>Tips </a:t>
            </a:r>
            <a:r>
              <a:rPr lang="en-US" sz="1700" b="1" dirty="0" err="1"/>
              <a:t>til</a:t>
            </a:r>
            <a:r>
              <a:rPr lang="en-US" sz="1700" b="1" dirty="0"/>
              <a:t> glass du </a:t>
            </a:r>
            <a:r>
              <a:rPr lang="en-US" sz="1700" b="1" dirty="0" err="1"/>
              <a:t>kan</a:t>
            </a:r>
            <a:r>
              <a:rPr lang="en-US" sz="1700" b="1" dirty="0"/>
              <a:t> </a:t>
            </a:r>
            <a:r>
              <a:rPr lang="en-US" sz="1700" b="1" dirty="0" err="1"/>
              <a:t>bruke</a:t>
            </a:r>
            <a:r>
              <a:rPr lang="en-US" sz="1700" b="1" dirty="0"/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Et </a:t>
            </a:r>
            <a:r>
              <a:rPr lang="en-US" sz="1700" dirty="0" err="1"/>
              <a:t>drikkeglass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En</a:t>
            </a:r>
            <a:r>
              <a:rPr lang="en-US" sz="1700" dirty="0"/>
              <a:t> vase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Et </a:t>
            </a:r>
            <a:r>
              <a:rPr lang="en-US" sz="1700" dirty="0" err="1"/>
              <a:t>vindu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telysholdere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Ei</a:t>
            </a:r>
            <a:r>
              <a:rPr lang="en-US" sz="1700" dirty="0"/>
              <a:t> </a:t>
            </a:r>
            <a:r>
              <a:rPr lang="en-US" sz="1700" dirty="0" err="1"/>
              <a:t>lyspære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Ei</a:t>
            </a:r>
            <a:r>
              <a:rPr lang="en-US" sz="1700" dirty="0"/>
              <a:t> </a:t>
            </a:r>
            <a:r>
              <a:rPr lang="en-US" sz="1700" dirty="0" err="1"/>
              <a:t>skål</a:t>
            </a: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i="1" dirty="0"/>
              <a:t>Du </a:t>
            </a:r>
            <a:r>
              <a:rPr lang="en-US" sz="1700" i="1" dirty="0" err="1"/>
              <a:t>kan</a:t>
            </a:r>
            <a:r>
              <a:rPr lang="en-US" sz="1700" i="1" dirty="0"/>
              <a:t> </a:t>
            </a:r>
            <a:r>
              <a:rPr lang="en-US" sz="1700" i="1" dirty="0" err="1"/>
              <a:t>også</a:t>
            </a:r>
            <a:r>
              <a:rPr lang="en-US" sz="1700" i="1" dirty="0"/>
              <a:t> </a:t>
            </a:r>
            <a:r>
              <a:rPr lang="en-US" sz="1700" i="1" dirty="0" err="1"/>
              <a:t>bruke</a:t>
            </a:r>
            <a:r>
              <a:rPr lang="en-US" sz="1700" i="1" dirty="0"/>
              <a:t> </a:t>
            </a:r>
            <a:r>
              <a:rPr lang="en-US" sz="1700" i="1" dirty="0" err="1"/>
              <a:t>andre</a:t>
            </a:r>
            <a:r>
              <a:rPr lang="en-US" sz="1700" i="1" dirty="0"/>
              <a:t> ting </a:t>
            </a:r>
            <a:r>
              <a:rPr lang="en-US" sz="1700" i="1" dirty="0" err="1"/>
              <a:t>sammen</a:t>
            </a:r>
            <a:r>
              <a:rPr lang="en-US" sz="1700" i="1" dirty="0"/>
              <a:t> med </a:t>
            </a:r>
            <a:r>
              <a:rPr lang="en-US" sz="1700" i="1" dirty="0" err="1"/>
              <a:t>glasset</a:t>
            </a:r>
            <a:r>
              <a:rPr lang="en-US" sz="1700" i="1" dirty="0"/>
              <a:t>. For </a:t>
            </a:r>
            <a:r>
              <a:rPr lang="en-US" sz="1700" i="1" dirty="0" err="1"/>
              <a:t>eksempel</a:t>
            </a:r>
            <a:r>
              <a:rPr lang="en-US" sz="1700" i="1" dirty="0"/>
              <a:t> </a:t>
            </a:r>
            <a:r>
              <a:rPr lang="en-US" sz="1700" i="1" dirty="0" err="1"/>
              <a:t>kan</a:t>
            </a:r>
            <a:r>
              <a:rPr lang="en-US" sz="1700" i="1" dirty="0"/>
              <a:t> du </a:t>
            </a:r>
            <a:r>
              <a:rPr lang="en-US" sz="1700" i="1" dirty="0" err="1"/>
              <a:t>putte</a:t>
            </a:r>
            <a:r>
              <a:rPr lang="en-US" sz="1700" i="1" dirty="0"/>
              <a:t> </a:t>
            </a:r>
            <a:r>
              <a:rPr lang="en-US" sz="1700" i="1" dirty="0" err="1"/>
              <a:t>vann</a:t>
            </a:r>
            <a:r>
              <a:rPr lang="en-US" sz="1700" i="1" dirty="0"/>
              <a:t> </a:t>
            </a:r>
            <a:r>
              <a:rPr lang="en-US" sz="1700" i="1" dirty="0" err="1"/>
              <a:t>og</a:t>
            </a:r>
            <a:r>
              <a:rPr lang="en-US" sz="1700" i="1" dirty="0"/>
              <a:t> </a:t>
            </a:r>
            <a:r>
              <a:rPr lang="en-US" sz="1700" i="1" dirty="0" err="1"/>
              <a:t>maling</a:t>
            </a:r>
            <a:r>
              <a:rPr lang="en-US" sz="1700" i="1" dirty="0"/>
              <a:t> </a:t>
            </a:r>
            <a:r>
              <a:rPr lang="en-US" sz="1700" i="1" dirty="0" err="1"/>
              <a:t>i</a:t>
            </a:r>
            <a:r>
              <a:rPr lang="en-US" sz="1700" i="1" dirty="0"/>
              <a:t> et </a:t>
            </a:r>
            <a:r>
              <a:rPr lang="en-US" sz="1700" i="1" dirty="0" err="1"/>
              <a:t>glasset</a:t>
            </a:r>
            <a:r>
              <a:rPr lang="en-US" sz="1700" i="1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098" name="Picture 2" descr="distorted boy seen through glass MR#517 Stock Photo: 1485721 - Alamy">
            <a:extLst>
              <a:ext uri="{FF2B5EF4-FFF2-40B4-BE49-F238E27FC236}">
                <a16:creationId xmlns:a16="http://schemas.microsoft.com/office/drawing/2014/main" id="{BAF7D769-2AE0-43C2-9C39-8410FE53AB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907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513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4201EF6-E70F-47D2-9F39-AB6E9B56E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" r="-2" b="7665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A114C82-0D0F-48A8-AD2D-0BE9972B0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0" r="-2" b="31913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FBC2B6-6A11-415C-8C66-FB008EA2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1" r="-2" b="25032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Freeform: Shape 82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D9BB891-F3EB-4D01-A363-E697C4D2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b-NO" sz="2800" dirty="0">
                <a:latin typeface="Abadi Extra Light" panose="020B0204020104020204" pitchFamily="34" charset="0"/>
                <a:cs typeface="Aharoni" panose="020B0604020202020204" pitchFamily="2" charset="-79"/>
              </a:rPr>
              <a:t>Bilder og vann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Content Placeholder 1035">
            <a:extLst>
              <a:ext uri="{FF2B5EF4-FFF2-40B4-BE49-F238E27FC236}">
                <a16:creationId xmlns:a16="http://schemas.microsoft.com/office/drawing/2014/main" id="{864E9F4F-24FF-4818-9B68-F7ADF55E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>
                <a:latin typeface="Abadi Extra Light" panose="020B0204020104020204" pitchFamily="34" charset="0"/>
              </a:rPr>
              <a:t>Ta </a:t>
            </a:r>
            <a:r>
              <a:rPr lang="en-US" sz="1700" dirty="0" err="1">
                <a:latin typeface="Abadi Extra Light" panose="020B0204020104020204" pitchFamily="34" charset="0"/>
              </a:rPr>
              <a:t>en</a:t>
            </a:r>
            <a:r>
              <a:rPr lang="en-US" sz="1700" dirty="0">
                <a:latin typeface="Abadi Extra Light" panose="020B0204020104020204" pitchFamily="34" charset="0"/>
              </a:rPr>
              <a:t> </a:t>
            </a:r>
            <a:r>
              <a:rPr lang="en-US" sz="1700" dirty="0" err="1">
                <a:latin typeface="Abadi Extra Light" panose="020B0204020104020204" pitchFamily="34" charset="0"/>
              </a:rPr>
              <a:t>bildeserie</a:t>
            </a:r>
            <a:r>
              <a:rPr lang="en-US" sz="1700" dirty="0">
                <a:latin typeface="Abadi Extra Light" panose="020B0204020104020204" pitchFamily="34" charset="0"/>
              </a:rPr>
              <a:t> </a:t>
            </a:r>
            <a:r>
              <a:rPr lang="en-US" sz="1700" dirty="0" err="1">
                <a:latin typeface="Abadi Extra Light" panose="020B0204020104020204" pitchFamily="34" charset="0"/>
              </a:rPr>
              <a:t>på</a:t>
            </a:r>
            <a:r>
              <a:rPr lang="en-US" sz="1700" dirty="0">
                <a:latin typeface="Abadi Extra Light" panose="020B0204020104020204" pitchFamily="34" charset="0"/>
              </a:rPr>
              <a:t> 3 </a:t>
            </a:r>
            <a:r>
              <a:rPr lang="en-US" sz="1700" dirty="0" err="1">
                <a:latin typeface="Abadi Extra Light" panose="020B0204020104020204" pitchFamily="34" charset="0"/>
              </a:rPr>
              <a:t>bilder</a:t>
            </a:r>
            <a:r>
              <a:rPr lang="en-US" sz="1700" dirty="0">
                <a:latin typeface="Abadi Extra Light" panose="020B0204020104020204" pitchFamily="34" charset="0"/>
              </a:rPr>
              <a:t>. </a:t>
            </a:r>
            <a:r>
              <a:rPr lang="en-US" sz="1700" dirty="0" err="1">
                <a:latin typeface="Abadi Extra Light" panose="020B0204020104020204" pitchFamily="34" charset="0"/>
              </a:rPr>
              <a:t>Tema</a:t>
            </a:r>
            <a:r>
              <a:rPr lang="en-US" sz="1700" dirty="0">
                <a:latin typeface="Abadi Extra Light" panose="020B0204020104020204" pitchFamily="34" charset="0"/>
              </a:rPr>
              <a:t> for </a:t>
            </a:r>
            <a:r>
              <a:rPr lang="en-US" sz="1700" dirty="0" err="1">
                <a:latin typeface="Abadi Extra Light" panose="020B0204020104020204" pitchFamily="34" charset="0"/>
              </a:rPr>
              <a:t>bildene</a:t>
            </a:r>
            <a:r>
              <a:rPr lang="en-US" sz="1700" dirty="0">
                <a:latin typeface="Abadi Extra Light" panose="020B0204020104020204" pitchFamily="34" charset="0"/>
              </a:rPr>
              <a:t> </a:t>
            </a:r>
            <a:r>
              <a:rPr lang="en-US" sz="1700" dirty="0" err="1">
                <a:latin typeface="Abadi Extra Light" panose="020B0204020104020204" pitchFamily="34" charset="0"/>
              </a:rPr>
              <a:t>er</a:t>
            </a:r>
            <a:r>
              <a:rPr lang="en-US" sz="1700" dirty="0">
                <a:latin typeface="Abadi Extra Light" panose="020B0204020104020204" pitchFamily="34" charset="0"/>
              </a:rPr>
              <a:t> </a:t>
            </a:r>
            <a:r>
              <a:rPr lang="en-US" sz="1700" dirty="0" err="1">
                <a:latin typeface="Abadi Extra Light" panose="020B0204020104020204" pitchFamily="34" charset="0"/>
              </a:rPr>
              <a:t>vann</a:t>
            </a:r>
            <a:endParaRPr lang="en-US" sz="1700" dirty="0">
              <a:latin typeface="Abadi Extra Light" panose="020B0204020104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CAC0B97-D82E-4CF0-B48B-35DF08908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0" r="2" b="8494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241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 action="ppaction://hlinkfile"/>
            <a:extLst>
              <a:ext uri="{FF2B5EF4-FFF2-40B4-BE49-F238E27FC236}">
                <a16:creationId xmlns:a16="http://schemas.microsoft.com/office/drawing/2014/main" id="{593BAB0E-E1AA-45DF-8C41-BE8EC2CED7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3" y="605442"/>
            <a:ext cx="11013987" cy="632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9C768D1-ABC4-4A58-8A04-00D5F2FB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539" y="-26466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nb-NO" sz="4000" dirty="0">
                <a:latin typeface="Candara Light" panose="020E0502030303020204" pitchFamily="34" charset="0"/>
              </a:rPr>
              <a:t>LAG EN BILDEVITS! Klikk på bildet for oppgaveteksten:</a:t>
            </a:r>
          </a:p>
        </p:txBody>
      </p:sp>
    </p:spTree>
    <p:extLst>
      <p:ext uri="{BB962C8B-B14F-4D97-AF65-F5344CB8AC3E}">
        <p14:creationId xmlns:p14="http://schemas.microsoft.com/office/powerpoint/2010/main" val="1859414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B80F78D6-B012-488A-B085-D191E315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651" y="2080414"/>
            <a:ext cx="4522304" cy="1600200"/>
          </a:xfrm>
        </p:spPr>
        <p:txBody>
          <a:bodyPr/>
          <a:lstStyle/>
          <a:p>
            <a:pPr algn="ctr"/>
            <a:r>
              <a:rPr lang="nb-NO" sz="3000" dirty="0"/>
              <a:t>Perspektiv med ett forsvinningspunkt:</a:t>
            </a:r>
            <a:br>
              <a:rPr lang="nb-NO" dirty="0"/>
            </a:br>
            <a:r>
              <a:rPr lang="nb-NO" sz="2000" dirty="0"/>
              <a:t>(klikk på bildet)</a:t>
            </a:r>
          </a:p>
        </p:txBody>
      </p:sp>
      <p:pic>
        <p:nvPicPr>
          <p:cNvPr id="13" name="Plassholder for innhold 4">
            <a:hlinkClick r:id="rId2"/>
            <a:extLst>
              <a:ext uri="{FF2B5EF4-FFF2-40B4-BE49-F238E27FC236}">
                <a16:creationId xmlns:a16="http://schemas.microsoft.com/office/drawing/2014/main" id="{04437F99-C8F7-4446-ACD9-722FE11F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659" t="28453" r="45647" b="27829"/>
          <a:stretch/>
        </p:blipFill>
        <p:spPr>
          <a:xfrm>
            <a:off x="781550" y="3564836"/>
            <a:ext cx="4986439" cy="3087756"/>
          </a:xfrm>
          <a:prstGeom prst="rect">
            <a:avLst/>
          </a:prstGeom>
        </p:spPr>
      </p:pic>
      <p:pic>
        <p:nvPicPr>
          <p:cNvPr id="15" name="Bilde 14">
            <a:hlinkClick r:id="rId4"/>
            <a:extLst>
              <a:ext uri="{FF2B5EF4-FFF2-40B4-BE49-F238E27FC236}">
                <a16:creationId xmlns:a16="http://schemas.microsoft.com/office/drawing/2014/main" id="{19618249-3F19-40A7-9175-FA7CE5EAE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4" t="7980" r="23305" b="11228"/>
          <a:stretch/>
        </p:blipFill>
        <p:spPr>
          <a:xfrm>
            <a:off x="6461762" y="3564835"/>
            <a:ext cx="4887654" cy="3087755"/>
          </a:xfrm>
          <a:prstGeom prst="rect">
            <a:avLst/>
          </a:prstGeom>
        </p:spPr>
      </p:pic>
      <p:sp>
        <p:nvSpPr>
          <p:cNvPr id="16" name="Tittel 1">
            <a:extLst>
              <a:ext uri="{FF2B5EF4-FFF2-40B4-BE49-F238E27FC236}">
                <a16:creationId xmlns:a16="http://schemas.microsoft.com/office/drawing/2014/main" id="{0B72EA7E-114D-4F76-B4B8-D9F1D5A6F97F}"/>
              </a:ext>
            </a:extLst>
          </p:cNvPr>
          <p:cNvSpPr txBox="1">
            <a:spLocks/>
          </p:cNvSpPr>
          <p:nvPr/>
        </p:nvSpPr>
        <p:spPr>
          <a:xfrm>
            <a:off x="0" y="205408"/>
            <a:ext cx="12192000" cy="1293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b-NO" sz="5400" b="1" dirty="0"/>
              <a:t>Perspektivtegning</a:t>
            </a:r>
            <a:endParaRPr lang="nb-NO" b="1" dirty="0"/>
          </a:p>
        </p:txBody>
      </p:sp>
      <p:pic>
        <p:nvPicPr>
          <p:cNvPr id="18" name="Plassholder for innhold 4">
            <a:hlinkClick r:id="rId2"/>
            <a:extLst>
              <a:ext uri="{FF2B5EF4-FFF2-40B4-BE49-F238E27FC236}">
                <a16:creationId xmlns:a16="http://schemas.microsoft.com/office/drawing/2014/main" id="{5FEECAFC-38B1-4946-A7AC-306A8760E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59" t="28453" r="45647" b="27829"/>
          <a:stretch/>
        </p:blipFill>
        <p:spPr>
          <a:xfrm>
            <a:off x="842584" y="3564834"/>
            <a:ext cx="4986439" cy="3087756"/>
          </a:xfrm>
          <a:prstGeom prst="rect">
            <a:avLst/>
          </a:prstGeom>
        </p:spPr>
      </p:pic>
      <p:sp>
        <p:nvSpPr>
          <p:cNvPr id="20" name="Tittel 1">
            <a:extLst>
              <a:ext uri="{FF2B5EF4-FFF2-40B4-BE49-F238E27FC236}">
                <a16:creationId xmlns:a16="http://schemas.microsoft.com/office/drawing/2014/main" id="{90CEBDA0-CA38-485D-BD47-A4E6F32DFEB7}"/>
              </a:ext>
            </a:extLst>
          </p:cNvPr>
          <p:cNvSpPr txBox="1">
            <a:spLocks/>
          </p:cNvSpPr>
          <p:nvPr/>
        </p:nvSpPr>
        <p:spPr>
          <a:xfrm>
            <a:off x="6644437" y="2080414"/>
            <a:ext cx="4522304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000" dirty="0"/>
              <a:t>Perspektiv med to forsvinningspunkt:</a:t>
            </a:r>
            <a:br>
              <a:rPr lang="nb-NO" dirty="0"/>
            </a:br>
            <a:r>
              <a:rPr lang="nb-NO" sz="2000" dirty="0"/>
              <a:t>(klikk på bildet)</a:t>
            </a:r>
          </a:p>
        </p:txBody>
      </p:sp>
    </p:spTree>
    <p:extLst>
      <p:ext uri="{BB962C8B-B14F-4D97-AF65-F5344CB8AC3E}">
        <p14:creationId xmlns:p14="http://schemas.microsoft.com/office/powerpoint/2010/main" val="1173386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hlinkClick r:id="rId2"/>
            <a:extLst>
              <a:ext uri="{FF2B5EF4-FFF2-40B4-BE49-F238E27FC236}">
                <a16:creationId xmlns:a16="http://schemas.microsoft.com/office/drawing/2014/main" id="{C930DC4A-7796-4AC3-8EB2-1EE7E20656A2}"/>
              </a:ext>
            </a:extLst>
          </p:cNvPr>
          <p:cNvSpPr/>
          <p:nvPr/>
        </p:nvSpPr>
        <p:spPr>
          <a:xfrm>
            <a:off x="799119" y="1491101"/>
            <a:ext cx="1800000" cy="1796819"/>
          </a:xfrm>
          <a:prstGeom prst="rect">
            <a:avLst/>
          </a:prstGeom>
          <a:blipFill rotWithShape="1">
            <a:blip r:embed="rId3"/>
            <a:srcRect/>
            <a:stretch>
              <a:fillRect l="-39000" r="-39000"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4B1400D8-F270-4F73-B54A-57853B0CE5BD}"/>
              </a:ext>
            </a:extLst>
          </p:cNvPr>
          <p:cNvGrpSpPr/>
          <p:nvPr/>
        </p:nvGrpSpPr>
        <p:grpSpPr>
          <a:xfrm>
            <a:off x="799119" y="3570081"/>
            <a:ext cx="1800000" cy="720000"/>
            <a:chOff x="722498" y="2097903"/>
            <a:chExt cx="1800000" cy="720000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5C9464C6-6D59-4724-B263-838B296E5EEA}"/>
                </a:ext>
              </a:extLst>
            </p:cNvPr>
            <p:cNvSpPr/>
            <p:nvPr/>
          </p:nvSpPr>
          <p:spPr>
            <a:xfrm>
              <a:off x="722498" y="2097903"/>
              <a:ext cx="18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kstSylinder 20">
              <a:extLst>
                <a:ext uri="{FF2B5EF4-FFF2-40B4-BE49-F238E27FC236}">
                  <a16:creationId xmlns:a16="http://schemas.microsoft.com/office/drawing/2014/main" id="{9801FB40-2FA2-4D5A-A693-0F5C8DC7CC4F}"/>
                </a:ext>
              </a:extLst>
            </p:cNvPr>
            <p:cNvSpPr txBox="1"/>
            <p:nvPr/>
          </p:nvSpPr>
          <p:spPr>
            <a:xfrm>
              <a:off x="722498" y="2097903"/>
              <a:ext cx="180000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nb-NO" sz="1600" kern="1200" noProof="0" dirty="0"/>
                <a:t>Blomster</a:t>
              </a:r>
            </a:p>
          </p:txBody>
        </p:sp>
      </p:grpSp>
      <p:sp>
        <p:nvSpPr>
          <p:cNvPr id="4" name="Rektangel 3" descr="Deciduous tree">
            <a:hlinkClick r:id="rId4"/>
            <a:extLst>
              <a:ext uri="{FF2B5EF4-FFF2-40B4-BE49-F238E27FC236}">
                <a16:creationId xmlns:a16="http://schemas.microsoft.com/office/drawing/2014/main" id="{F37DD200-E069-46A4-8597-6A93F26F198B}"/>
              </a:ext>
            </a:extLst>
          </p:cNvPr>
          <p:cNvSpPr/>
          <p:nvPr/>
        </p:nvSpPr>
        <p:spPr>
          <a:xfrm>
            <a:off x="2751411" y="1491101"/>
            <a:ext cx="1782193" cy="1782193"/>
          </a:xfrm>
          <a:prstGeom prst="rect">
            <a:avLst/>
          </a:prstGeom>
          <a:blipFill rotWithShape="1">
            <a:blip r:embed="rId5"/>
            <a:srcRect/>
            <a:stretch>
              <a:fillRect l="-39000" r="-39000"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72CDC330-3F80-46C1-8050-C9C42C97041A}"/>
              </a:ext>
            </a:extLst>
          </p:cNvPr>
          <p:cNvGrpSpPr/>
          <p:nvPr/>
        </p:nvGrpSpPr>
        <p:grpSpPr>
          <a:xfrm>
            <a:off x="2742507" y="3528185"/>
            <a:ext cx="1800000" cy="720000"/>
            <a:chOff x="2564222" y="2086439"/>
            <a:chExt cx="1800000" cy="72000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DF8B723C-234C-465A-9B11-FC1A7DBF0A6B}"/>
                </a:ext>
              </a:extLst>
            </p:cNvPr>
            <p:cNvSpPr/>
            <p:nvPr/>
          </p:nvSpPr>
          <p:spPr>
            <a:xfrm>
              <a:off x="2564222" y="2086439"/>
              <a:ext cx="18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B89BB79A-34A4-45A7-9275-302DBC002E01}"/>
                </a:ext>
              </a:extLst>
            </p:cNvPr>
            <p:cNvSpPr txBox="1"/>
            <p:nvPr/>
          </p:nvSpPr>
          <p:spPr>
            <a:xfrm>
              <a:off x="2564222" y="2086439"/>
              <a:ext cx="180000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nb-NO" sz="1600" kern="1200" noProof="0" dirty="0"/>
                <a:t>Superhelter</a:t>
              </a:r>
            </a:p>
          </p:txBody>
        </p:sp>
      </p:grpSp>
      <p:sp>
        <p:nvSpPr>
          <p:cNvPr id="6" name="Rektangel 5" descr="Easel">
            <a:hlinkClick r:id="rId6"/>
            <a:extLst>
              <a:ext uri="{FF2B5EF4-FFF2-40B4-BE49-F238E27FC236}">
                <a16:creationId xmlns:a16="http://schemas.microsoft.com/office/drawing/2014/main" id="{8C74DC8F-498F-4551-86D1-77599C230201}"/>
              </a:ext>
            </a:extLst>
          </p:cNvPr>
          <p:cNvSpPr/>
          <p:nvPr/>
        </p:nvSpPr>
        <p:spPr>
          <a:xfrm>
            <a:off x="4768302" y="1510623"/>
            <a:ext cx="1841584" cy="1782193"/>
          </a:xfrm>
          <a:prstGeom prst="rect">
            <a:avLst/>
          </a:prstGeom>
          <a:blipFill rotWithShape="1">
            <a:blip r:embed="rId7"/>
            <a:srcRect/>
            <a:stretch>
              <a:fillRect l="-39000" r="-39000"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4DF1732E-2645-4D3B-8C9C-4098D8027881}"/>
              </a:ext>
            </a:extLst>
          </p:cNvPr>
          <p:cNvGrpSpPr/>
          <p:nvPr/>
        </p:nvGrpSpPr>
        <p:grpSpPr>
          <a:xfrm>
            <a:off x="4789094" y="3583089"/>
            <a:ext cx="2190634" cy="919034"/>
            <a:chOff x="4237108" y="1944448"/>
            <a:chExt cx="2190634" cy="919034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3CB3D131-605F-4B05-963E-2C3DBEFCAE75}"/>
                </a:ext>
              </a:extLst>
            </p:cNvPr>
            <p:cNvSpPr/>
            <p:nvPr/>
          </p:nvSpPr>
          <p:spPr>
            <a:xfrm>
              <a:off x="4627742" y="2143482"/>
              <a:ext cx="18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5141C7F4-8D85-4862-9F87-37C6EE5E0800}"/>
                </a:ext>
              </a:extLst>
            </p:cNvPr>
            <p:cNvSpPr txBox="1"/>
            <p:nvPr/>
          </p:nvSpPr>
          <p:spPr>
            <a:xfrm>
              <a:off x="4237108" y="1944448"/>
              <a:ext cx="180000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nb-NO" sz="1600" kern="1200" noProof="0" dirty="0"/>
                <a:t>Menneskekroppen</a:t>
              </a:r>
            </a:p>
          </p:txBody>
        </p:sp>
      </p:grpSp>
      <p:sp>
        <p:nvSpPr>
          <p:cNvPr id="8" name="Rektangel 7">
            <a:extLst>
              <a:ext uri="{FF2B5EF4-FFF2-40B4-BE49-F238E27FC236}">
                <a16:creationId xmlns:a16="http://schemas.microsoft.com/office/drawing/2014/main" id="{080B6901-F5AE-4CC6-9784-E668A3884FA5}"/>
              </a:ext>
            </a:extLst>
          </p:cNvPr>
          <p:cNvSpPr/>
          <p:nvPr/>
        </p:nvSpPr>
        <p:spPr>
          <a:xfrm>
            <a:off x="6844585" y="1448568"/>
            <a:ext cx="1687048" cy="1873321"/>
          </a:xfrm>
          <a:prstGeom prst="rect">
            <a:avLst/>
          </a:prstGeom>
          <a:blipFill rotWithShape="1">
            <a:blip r:embed="rId8"/>
            <a:srcRect/>
            <a:stretch>
              <a:fillRect l="-39000" r="-39000"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870A667B-1879-4E17-85E2-8B9B9C77D43B}"/>
              </a:ext>
            </a:extLst>
          </p:cNvPr>
          <p:cNvGrpSpPr/>
          <p:nvPr/>
        </p:nvGrpSpPr>
        <p:grpSpPr>
          <a:xfrm>
            <a:off x="6788109" y="3631989"/>
            <a:ext cx="1800000" cy="720000"/>
            <a:chOff x="6616472" y="2180217"/>
            <a:chExt cx="1800000" cy="720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C33A649E-34C8-4881-A14C-6F3B6879B187}"/>
                </a:ext>
              </a:extLst>
            </p:cNvPr>
            <p:cNvSpPr/>
            <p:nvPr/>
          </p:nvSpPr>
          <p:spPr>
            <a:xfrm>
              <a:off x="6616472" y="2180217"/>
              <a:ext cx="18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3857A331-A3D9-49BC-B3B6-0AF5C528F8CF}"/>
                </a:ext>
              </a:extLst>
            </p:cNvPr>
            <p:cNvSpPr txBox="1"/>
            <p:nvPr/>
          </p:nvSpPr>
          <p:spPr>
            <a:xfrm>
              <a:off x="6616472" y="2180217"/>
              <a:ext cx="180000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nb-NO" sz="1600" kern="1200" noProof="0" dirty="0"/>
                <a:t>Øye</a:t>
              </a:r>
            </a:p>
          </p:txBody>
        </p:sp>
      </p:grpSp>
      <p:sp>
        <p:nvSpPr>
          <p:cNvPr id="10" name="Rektangel 9">
            <a:hlinkClick r:id="rId9"/>
            <a:extLst>
              <a:ext uri="{FF2B5EF4-FFF2-40B4-BE49-F238E27FC236}">
                <a16:creationId xmlns:a16="http://schemas.microsoft.com/office/drawing/2014/main" id="{2F3BFADD-D7E0-49F5-8487-4C0DFACB0AAA}"/>
              </a:ext>
            </a:extLst>
          </p:cNvPr>
          <p:cNvSpPr/>
          <p:nvPr/>
        </p:nvSpPr>
        <p:spPr>
          <a:xfrm>
            <a:off x="8766333" y="1403628"/>
            <a:ext cx="1762790" cy="1893841"/>
          </a:xfrm>
          <a:prstGeom prst="rect">
            <a:avLst/>
          </a:prstGeom>
          <a:blipFill rotWithShape="1">
            <a:blip r:embed="rId10"/>
            <a:srcRect/>
            <a:stretch>
              <a:fillRect l="-46000" r="-46000"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B365452D-9CB8-463E-A03F-8DBFD93EE87D}"/>
              </a:ext>
            </a:extLst>
          </p:cNvPr>
          <p:cNvGrpSpPr/>
          <p:nvPr/>
        </p:nvGrpSpPr>
        <p:grpSpPr>
          <a:xfrm>
            <a:off x="8747728" y="3570081"/>
            <a:ext cx="2169788" cy="887416"/>
            <a:chOff x="8195742" y="1931440"/>
            <a:chExt cx="2169788" cy="887416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DF1259EA-2ABD-439D-BFF7-EE9EE8CDD49D}"/>
                </a:ext>
              </a:extLst>
            </p:cNvPr>
            <p:cNvSpPr/>
            <p:nvPr/>
          </p:nvSpPr>
          <p:spPr>
            <a:xfrm>
              <a:off x="8565530" y="2098856"/>
              <a:ext cx="18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F52991DD-E305-4816-99C0-959AC97ED465}"/>
                </a:ext>
              </a:extLst>
            </p:cNvPr>
            <p:cNvSpPr txBox="1"/>
            <p:nvPr/>
          </p:nvSpPr>
          <p:spPr>
            <a:xfrm>
              <a:off x="8195742" y="1931440"/>
              <a:ext cx="180000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nb-NO" sz="1600" kern="1200" noProof="0" dirty="0"/>
                <a:t>Dyr</a:t>
              </a:r>
            </a:p>
          </p:txBody>
        </p:sp>
      </p:grpSp>
      <p:sp>
        <p:nvSpPr>
          <p:cNvPr id="22" name="Tittel 1">
            <a:extLst>
              <a:ext uri="{FF2B5EF4-FFF2-40B4-BE49-F238E27FC236}">
                <a16:creationId xmlns:a16="http://schemas.microsoft.com/office/drawing/2014/main" id="{0FC16835-DB3D-45AF-BDF7-0BCBFC1A983D}"/>
              </a:ext>
            </a:extLst>
          </p:cNvPr>
          <p:cNvSpPr txBox="1">
            <a:spLocks/>
          </p:cNvSpPr>
          <p:nvPr/>
        </p:nvSpPr>
        <p:spPr>
          <a:xfrm>
            <a:off x="137128" y="4991430"/>
            <a:ext cx="8610600" cy="129302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5400" b="1"/>
              <a:t>Tegneøvelser</a:t>
            </a:r>
            <a:endParaRPr lang="nb-NO" b="1" dirty="0"/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A126FFD7-F3DD-455D-BF9B-0FE2372A668B}"/>
              </a:ext>
            </a:extLst>
          </p:cNvPr>
          <p:cNvSpPr txBox="1"/>
          <p:nvPr/>
        </p:nvSpPr>
        <p:spPr>
          <a:xfrm>
            <a:off x="268862" y="5831405"/>
            <a:ext cx="461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Klikk på bildet av de videoene du </a:t>
            </a:r>
            <a:r>
              <a:rPr lang="nb-NO" dirty="0" err="1"/>
              <a:t>ønker</a:t>
            </a:r>
            <a:r>
              <a:rPr lang="nb-NO" dirty="0"/>
              <a:t> å tegne</a:t>
            </a:r>
          </a:p>
        </p:txBody>
      </p:sp>
    </p:spTree>
    <p:extLst>
      <p:ext uri="{BB962C8B-B14F-4D97-AF65-F5344CB8AC3E}">
        <p14:creationId xmlns:p14="http://schemas.microsoft.com/office/powerpoint/2010/main" val="1146945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706</Words>
  <Application>Microsoft Office PowerPoint</Application>
  <PresentationFormat>Widescreen</PresentationFormat>
  <Paragraphs>100</Paragraphs>
  <Slides>27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7" baseType="lpstr">
      <vt:lpstr>Abadi Extra Light</vt:lpstr>
      <vt:lpstr>Arial</vt:lpstr>
      <vt:lpstr>Bauhaus 93</vt:lpstr>
      <vt:lpstr>Bradley Hand ITC</vt:lpstr>
      <vt:lpstr>Calibri</vt:lpstr>
      <vt:lpstr>Calibri Light</vt:lpstr>
      <vt:lpstr>Candara Light</vt:lpstr>
      <vt:lpstr>Freestyle Script</vt:lpstr>
      <vt:lpstr>Gloucester MT Extra Condensed</vt:lpstr>
      <vt:lpstr>Office-tema</vt:lpstr>
      <vt:lpstr>Kunst og håndverk</vt:lpstr>
      <vt:lpstr>Kjære 6.trinn</vt:lpstr>
      <vt:lpstr>Klikk på bildet for oppgavebeskrivelse:</vt:lpstr>
      <vt:lpstr>Bilder gjennom glass</vt:lpstr>
      <vt:lpstr>Oppgavebeskrivelse:</vt:lpstr>
      <vt:lpstr>Bilder og vann</vt:lpstr>
      <vt:lpstr>LAG EN BILDEVITS! Klikk på bildet for oppgaveteksten:</vt:lpstr>
      <vt:lpstr>Perspektiv med ett forsvinningspunkt: (klikk på bildet)</vt:lpstr>
      <vt:lpstr>PowerPoint-presentasjon</vt:lpstr>
      <vt:lpstr>Collage!</vt:lpstr>
      <vt:lpstr>Hva er en collage/ «kollasj»?</vt:lpstr>
      <vt:lpstr>PowerPoint-presentasjon</vt:lpstr>
      <vt:lpstr>PowerPoint-presentasjon</vt:lpstr>
      <vt:lpstr>Med kritt og natur</vt:lpstr>
      <vt:lpstr>PowerPoint-presentasjon</vt:lpstr>
      <vt:lpstr>Ta deg en banan!</vt:lpstr>
      <vt:lpstr>Pynt middagsbordet!</vt:lpstr>
      <vt:lpstr>Seljefløyte</vt:lpstr>
      <vt:lpstr>Indoor art</vt:lpstr>
      <vt:lpstr>PowerPoint-presentasjon</vt:lpstr>
      <vt:lpstr>#Artfie</vt:lpstr>
      <vt:lpstr>PowerPoint-presentasjon</vt:lpstr>
      <vt:lpstr>1) Velg en av kunstnerne nedenfor:</vt:lpstr>
      <vt:lpstr>PowerPoint-presentasjon</vt:lpstr>
      <vt:lpstr>Videre…..</vt:lpstr>
      <vt:lpstr>Til slutt:</vt:lpstr>
      <vt:lpstr>Lykke til!!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Kunst og håndverk</dc:title>
  <dc:creator>Tanja Husmo</dc:creator>
  <cp:lastModifiedBy>Frode Marki</cp:lastModifiedBy>
  <cp:revision>5</cp:revision>
  <dcterms:created xsi:type="dcterms:W3CDTF">2020-04-19T11:25:24Z</dcterms:created>
  <dcterms:modified xsi:type="dcterms:W3CDTF">2020-04-19T22:20:43Z</dcterms:modified>
</cp:coreProperties>
</file>